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77" r:id="rId3"/>
    <p:sldId id="289" r:id="rId4"/>
    <p:sldId id="284" r:id="rId5"/>
    <p:sldId id="285" r:id="rId6"/>
    <p:sldId id="294" r:id="rId7"/>
    <p:sldId id="295" r:id="rId8"/>
    <p:sldId id="301" r:id="rId9"/>
    <p:sldId id="304" r:id="rId10"/>
    <p:sldId id="305" r:id="rId11"/>
    <p:sldId id="306" r:id="rId12"/>
    <p:sldId id="307" r:id="rId13"/>
    <p:sldId id="308" r:id="rId14"/>
    <p:sldId id="2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1111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53083-E135-48FB-9EB6-775BDEF46973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DC169-A1EB-46BF-9911-82C814B4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0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58A7-F256-4E2A-A023-F3DB3980E73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314E-5A15-4B79-894E-3A4B57A5E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1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1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9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2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9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0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7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8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1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6411-B7CE-4284-8C63-D0AFF849B98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B700-0BC8-47F7-A2E9-05DAB27F6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r>
              <a:rPr lang="ru-RU" sz="62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ПУШКИНСКАЯ  КАРТА</a:t>
            </a:r>
          </a:p>
        </p:txBody>
      </p:sp>
    </p:spTree>
    <p:extLst>
      <p:ext uri="{BB962C8B-B14F-4D97-AF65-F5344CB8AC3E}">
        <p14:creationId xmlns:p14="http://schemas.microsoft.com/office/powerpoint/2010/main" val="7016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3483" y="2046676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137" y="104210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6585" y="392017"/>
            <a:ext cx="10765389" cy="9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«</a:t>
            </a:r>
            <a:r>
              <a:rPr lang="ru-RU" sz="3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культуры и молодежи «Камертон»</a:t>
            </a:r>
          </a:p>
          <a:p>
            <a:endParaRPr lang="ru-RU" sz="3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9259" y="1073164"/>
            <a:ext cx="8499089" cy="180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err="1" smtClean="0">
                <a:solidFill>
                  <a:srgbClr val="00FF00"/>
                </a:solidFill>
                <a:latin typeface="+mn-lt"/>
              </a:rPr>
              <a:t>гп</a:t>
            </a:r>
            <a:r>
              <a:rPr lang="ru-RU" sz="2500" dirty="0">
                <a:solidFill>
                  <a:srgbClr val="00FF00"/>
                </a:solidFill>
                <a:latin typeface="+mn-lt"/>
              </a:rPr>
              <a:t>. </a:t>
            </a:r>
            <a:r>
              <a:rPr lang="ru-RU" sz="2500" dirty="0" err="1">
                <a:solidFill>
                  <a:srgbClr val="00FF00"/>
                </a:solidFill>
                <a:latin typeface="+mn-lt"/>
              </a:rPr>
              <a:t>Куминский</a:t>
            </a:r>
            <a:r>
              <a:rPr lang="ru-RU" sz="2500" dirty="0">
                <a:solidFill>
                  <a:srgbClr val="00FF00"/>
                </a:solidFill>
                <a:latin typeface="+mn-lt"/>
              </a:rPr>
              <a:t>, ул. Почтовая, д. 43, </a:t>
            </a:r>
            <a:endParaRPr lang="ru-RU" sz="2500" dirty="0" smtClean="0">
              <a:solidFill>
                <a:srgbClr val="00FF00"/>
              </a:solidFill>
              <a:latin typeface="+mn-lt"/>
            </a:endParaRPr>
          </a:p>
          <a:p>
            <a:r>
              <a:rPr lang="ru-RU" sz="2500" dirty="0" smtClean="0">
                <a:solidFill>
                  <a:srgbClr val="00FF00"/>
                </a:solidFill>
                <a:latin typeface="+mn-lt"/>
              </a:rPr>
              <a:t>телефон </a:t>
            </a:r>
            <a:r>
              <a:rPr lang="ru-RU" sz="2500" dirty="0">
                <a:solidFill>
                  <a:srgbClr val="00FF00"/>
                </a:solidFill>
                <a:latin typeface="+mn-lt"/>
              </a:rPr>
              <a:t>для справок: 8 (34677) 39-280, 39-522.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32907" y="5088460"/>
            <a:ext cx="1955441" cy="396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b="1" dirty="0" smtClean="0">
                <a:solidFill>
                  <a:srgbClr val="00FF00"/>
                </a:solidFill>
              </a:rPr>
              <a:t> Купить билет</a:t>
            </a:r>
            <a:r>
              <a:rPr lang="ru-RU" sz="2000" dirty="0" smtClean="0">
                <a:solidFill>
                  <a:srgbClr val="00FF00"/>
                </a:solidFill>
              </a:rPr>
              <a:t> </a:t>
            </a: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7362" r="6558" b="7052"/>
          <a:stretch/>
        </p:blipFill>
        <p:spPr>
          <a:xfrm>
            <a:off x="6946900" y="3429000"/>
            <a:ext cx="1520524" cy="1536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9896" t="10186" r="19896" b="9444"/>
          <a:stretch/>
        </p:blipFill>
        <p:spPr>
          <a:xfrm>
            <a:off x="414451" y="2760394"/>
            <a:ext cx="5068340" cy="38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3483" y="2046676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137" y="104210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9259" y="1073164"/>
            <a:ext cx="8499089" cy="180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FF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44521" y="4992176"/>
            <a:ext cx="2078569" cy="625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000" b="1" dirty="0" smtClean="0">
                <a:solidFill>
                  <a:srgbClr val="00FF00"/>
                </a:solidFill>
              </a:rPr>
              <a:t> АФИША</a:t>
            </a:r>
            <a:endParaRPr lang="ru-RU" sz="2000" dirty="0" smtClean="0">
              <a:solidFill>
                <a:srgbClr val="00FF00"/>
              </a:solidFill>
            </a:endParaRP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5" descr="Афиша Кондинского рай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6384" r="6395" b="5544"/>
          <a:stretch>
            <a:fillRect/>
          </a:stretch>
        </p:blipFill>
        <p:spPr bwMode="auto">
          <a:xfrm>
            <a:off x="6202825" y="2669683"/>
            <a:ext cx="2220266" cy="22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3483" y="-66763"/>
            <a:ext cx="1175034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по Пушкинской карте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размещены на портале «КУЛЬТУРА.РФ»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Афиша</a:t>
            </a:r>
            <a:r>
              <a:rPr kumimoji="0" lang="ru-RU" altLang="ru-RU" sz="3200" b="1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3200" b="1" i="0" u="none" strike="noStrike" cap="none" normalizeH="0" dirty="0" err="1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ондинского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6770" t="13519" r="27501" b="4630"/>
          <a:stretch/>
        </p:blipFill>
        <p:spPr>
          <a:xfrm>
            <a:off x="433137" y="2151529"/>
            <a:ext cx="4458151" cy="44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3483" y="2046676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137" y="104210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9259" y="1073164"/>
            <a:ext cx="8499089" cy="180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FF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44521" y="4992176"/>
            <a:ext cx="2078569" cy="625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000" b="1" dirty="0" smtClean="0">
                <a:solidFill>
                  <a:srgbClr val="00FF00"/>
                </a:solidFill>
              </a:rPr>
              <a:t> </a:t>
            </a:r>
            <a:r>
              <a:rPr lang="ru-RU" sz="2500" dirty="0" smtClean="0">
                <a:solidFill>
                  <a:srgbClr val="00FF00"/>
                </a:solidFill>
              </a:rPr>
              <a:t>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9259" y="-448102"/>
            <a:ext cx="1175034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Мероприятия,</a:t>
            </a:r>
            <a:r>
              <a:rPr kumimoji="0" lang="ru-RU" altLang="ru-RU" sz="3200" b="1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помеченные значком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3200" b="1" baseline="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Пушкинской</a:t>
            </a: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картой можно найти: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32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приложении «</a:t>
            </a:r>
            <a:r>
              <a:rPr lang="ru-RU" altLang="ru-RU" sz="32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Гослуги</a:t>
            </a:r>
            <a:r>
              <a:rPr lang="ru-RU" altLang="ru-RU" sz="3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Культура»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«</a:t>
            </a:r>
            <a:r>
              <a:rPr lang="ru-RU" altLang="ru-RU" sz="32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Культура.РФ</a:t>
            </a: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altLang="ru-RU" sz="3200" b="1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также через поиск в сети Интернет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13" y="3626118"/>
            <a:ext cx="3278044" cy="3110963"/>
          </a:xfrm>
          <a:prstGeom prst="rect">
            <a:avLst/>
          </a:prstGeom>
        </p:spPr>
      </p:pic>
      <p:sp>
        <p:nvSpPr>
          <p:cNvPr id="36" name="Развернутая стрелка 35"/>
          <p:cNvSpPr/>
          <p:nvPr/>
        </p:nvSpPr>
        <p:spPr>
          <a:xfrm rot="5400000">
            <a:off x="5756637" y="2952442"/>
            <a:ext cx="4914900" cy="365258"/>
          </a:xfrm>
          <a:prstGeom prst="utur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3483" y="2046676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137" y="104210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9259" y="1073164"/>
            <a:ext cx="8499089" cy="180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FF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44521" y="4992176"/>
            <a:ext cx="2078569" cy="625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000" b="1" dirty="0" smtClean="0">
                <a:solidFill>
                  <a:srgbClr val="00FF00"/>
                </a:solidFill>
              </a:rPr>
              <a:t> </a:t>
            </a:r>
            <a:r>
              <a:rPr lang="ru-RU" sz="2500" dirty="0" smtClean="0">
                <a:solidFill>
                  <a:srgbClr val="00FF00"/>
                </a:solidFill>
              </a:rPr>
              <a:t>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9259" y="239633"/>
            <a:ext cx="11750341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ВАЖНО!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3200" b="1" i="0" u="none" strike="noStrike" cap="none" normalizeH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ПЫТАЙТЕСЬ!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32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Оплачивать билеты друзьям или родным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Перепродавать уже купленные билеты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другим людям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Пополнять баланс на карте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altLang="ru-RU" sz="32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200" b="1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9063" y="2880172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Спасибо за внимание!</a:t>
            </a:r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124" y="2137502"/>
            <a:ext cx="862349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 такое «Пушкинская карта»?</a:t>
            </a:r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7917" y="1254903"/>
            <a:ext cx="9351183" cy="5093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инициированная Президентом Российской Федерации;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молодых людей в возрасте от 14 до 22 лет включительно;</a:t>
            </a:r>
            <a:endParaRPr lang="ru-RU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ru-RU" sz="2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от государства на посещение культурных мероприятий, из них:</a:t>
            </a:r>
          </a:p>
          <a:p>
            <a:endParaRPr lang="ru-RU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ru-RU" sz="2800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на КИНО</a:t>
            </a:r>
          </a:p>
          <a:p>
            <a:r>
              <a:rPr lang="ru-RU" sz="2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созданных при поддержке Минкультуры России и ФОНД КИНО</a:t>
            </a:r>
          </a:p>
          <a:p>
            <a:endParaRPr lang="ru-RU" sz="3300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300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28391" y="1646215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 нужно, чтобы получить  «Пушкинскую </a:t>
            </a:r>
            <a:r>
              <a:rPr lang="ru-RU" sz="3700" b="1" dirty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карту»?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909" y="3127963"/>
            <a:ext cx="9583727" cy="919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на портале </a:t>
            </a:r>
            <a:r>
              <a:rPr lang="ru-RU" sz="31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31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31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 </a:t>
            </a:r>
            <a:r>
              <a:rPr lang="ru-RU" sz="3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подтвержденная учетная </a:t>
            </a:r>
            <a:r>
              <a:rPr lang="ru-RU" sz="31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запись.</a:t>
            </a:r>
            <a:endParaRPr lang="ru-RU" sz="3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4336146"/>
            <a:ext cx="9539500" cy="123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Скачать приложение «</a:t>
            </a:r>
            <a:r>
              <a:rPr lang="ru-RU" sz="31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Госуслуги.Культура</a:t>
            </a:r>
            <a:r>
              <a:rPr lang="ru-RU" sz="31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600" dirty="0">
                <a:solidFill>
                  <a:srgbClr val="00FF00"/>
                </a:solidFill>
              </a:rPr>
              <a:t>Доступно в </a:t>
            </a:r>
            <a:r>
              <a:rPr lang="en-US" sz="2600" dirty="0" err="1">
                <a:solidFill>
                  <a:srgbClr val="00FF00"/>
                </a:solidFill>
              </a:rPr>
              <a:t>AppStore</a:t>
            </a:r>
            <a:r>
              <a:rPr lang="en-US" sz="2600" dirty="0">
                <a:solidFill>
                  <a:srgbClr val="00FF00"/>
                </a:solidFill>
              </a:rPr>
              <a:t>, Google Play, Huawei </a:t>
            </a:r>
            <a:r>
              <a:rPr lang="en-US" sz="2600" dirty="0" err="1">
                <a:solidFill>
                  <a:srgbClr val="00FF00"/>
                </a:solidFill>
              </a:rPr>
              <a:t>AppGallery</a:t>
            </a:r>
            <a:r>
              <a:rPr lang="en-US" sz="2600" dirty="0">
                <a:solidFill>
                  <a:srgbClr val="00FF00"/>
                </a:solidFill>
              </a:rPr>
              <a:t> </a:t>
            </a:r>
            <a:r>
              <a:rPr lang="ru-RU" sz="2600" dirty="0">
                <a:solidFill>
                  <a:srgbClr val="00FF00"/>
                </a:solidFill>
              </a:rPr>
              <a:t>и </a:t>
            </a:r>
            <a:r>
              <a:rPr lang="ru-RU" sz="2600" dirty="0" smtClean="0">
                <a:solidFill>
                  <a:srgbClr val="00FF00"/>
                </a:solidFill>
              </a:rPr>
              <a:t>в </a:t>
            </a:r>
            <a:r>
              <a:rPr lang="en-US" sz="2600" dirty="0" err="1" smtClean="0">
                <a:solidFill>
                  <a:srgbClr val="00FF00"/>
                </a:solidFill>
              </a:rPr>
              <a:t>RuStore</a:t>
            </a:r>
            <a:endParaRPr lang="ru-RU" sz="26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5726609"/>
            <a:ext cx="9539500" cy="83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Подтвердить выпуск Пушкинской карты.</a:t>
            </a:r>
            <a:r>
              <a:rPr lang="en-US" sz="31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 smtClean="0">
                <a:solidFill>
                  <a:srgbClr val="00FF00"/>
                </a:solidFill>
              </a:rPr>
              <a:t>       </a:t>
            </a:r>
            <a:r>
              <a:rPr lang="ru-RU" sz="2600" dirty="0" smtClean="0">
                <a:solidFill>
                  <a:srgbClr val="00FF00"/>
                </a:solidFill>
              </a:rPr>
              <a:t>Вы </a:t>
            </a:r>
            <a:r>
              <a:rPr lang="ru-RU" sz="2600" dirty="0">
                <a:solidFill>
                  <a:srgbClr val="00FF00"/>
                </a:solidFill>
              </a:rPr>
              <a:t>получите её в виде виртуальной </a:t>
            </a:r>
            <a:r>
              <a:rPr lang="ru-RU" sz="2600" dirty="0" smtClean="0">
                <a:solidFill>
                  <a:srgbClr val="00FF00"/>
                </a:solidFill>
              </a:rPr>
              <a:t>карты </a:t>
            </a:r>
            <a:r>
              <a:rPr lang="ru-RU" sz="2600" dirty="0">
                <a:solidFill>
                  <a:srgbClr val="00FF00"/>
                </a:solidFill>
              </a:rPr>
              <a:t>«Мир»</a:t>
            </a:r>
            <a:endParaRPr lang="ru-RU" sz="26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909" y="1761016"/>
            <a:ext cx="9583727" cy="919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1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ожно сделать с 14 лет после получения паспорта</a:t>
            </a:r>
            <a:endParaRPr lang="ru-RU" sz="3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2124" y="226423"/>
            <a:ext cx="10472286" cy="829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приложении «</a:t>
            </a:r>
            <a:r>
              <a:rPr lang="ru-RU" sz="3700" b="1" dirty="0" err="1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Госуслуги.Культура</a:t>
            </a:r>
            <a:r>
              <a:rPr lang="ru-RU" sz="37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»: </a:t>
            </a:r>
          </a:p>
          <a:p>
            <a:endParaRPr lang="ru-RU" sz="17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124" y="2137502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7433708" y="3887563"/>
            <a:ext cx="291877" cy="45719"/>
          </a:xfrm>
          <a:custGeom>
            <a:avLst/>
            <a:gdLst/>
            <a:ahLst/>
            <a:cxnLst/>
            <a:rect l="l" t="t" r="r" b="b"/>
            <a:pathLst>
              <a:path w="406400" h="45085">
                <a:moveTo>
                  <a:pt x="399322" y="26047"/>
                </a:moveTo>
                <a:lnTo>
                  <a:pt x="369100" y="26047"/>
                </a:lnTo>
                <a:lnTo>
                  <a:pt x="369150" y="18605"/>
                </a:lnTo>
                <a:lnTo>
                  <a:pt x="361785" y="18548"/>
                </a:lnTo>
                <a:lnTo>
                  <a:pt x="361911" y="0"/>
                </a:lnTo>
                <a:lnTo>
                  <a:pt x="406311" y="22618"/>
                </a:lnTo>
                <a:lnTo>
                  <a:pt x="399322" y="26047"/>
                </a:lnTo>
                <a:close/>
              </a:path>
              <a:path w="406400" h="45085">
                <a:moveTo>
                  <a:pt x="361734" y="25990"/>
                </a:moveTo>
                <a:lnTo>
                  <a:pt x="0" y="23164"/>
                </a:lnTo>
                <a:lnTo>
                  <a:pt x="0" y="15735"/>
                </a:lnTo>
                <a:lnTo>
                  <a:pt x="361785" y="18548"/>
                </a:lnTo>
                <a:lnTo>
                  <a:pt x="361734" y="25990"/>
                </a:lnTo>
                <a:close/>
              </a:path>
              <a:path w="406400" h="45085">
                <a:moveTo>
                  <a:pt x="369100" y="26047"/>
                </a:moveTo>
                <a:lnTo>
                  <a:pt x="361734" y="25990"/>
                </a:lnTo>
                <a:lnTo>
                  <a:pt x="361785" y="18548"/>
                </a:lnTo>
                <a:lnTo>
                  <a:pt x="369150" y="18605"/>
                </a:lnTo>
                <a:lnTo>
                  <a:pt x="369100" y="26047"/>
                </a:lnTo>
                <a:close/>
              </a:path>
              <a:path w="406400" h="45085">
                <a:moveTo>
                  <a:pt x="361607" y="44551"/>
                </a:moveTo>
                <a:lnTo>
                  <a:pt x="361734" y="25990"/>
                </a:lnTo>
                <a:lnTo>
                  <a:pt x="399322" y="26047"/>
                </a:lnTo>
                <a:lnTo>
                  <a:pt x="361607" y="445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/>
          <p:cNvSpPr/>
          <p:nvPr/>
        </p:nvSpPr>
        <p:spPr>
          <a:xfrm>
            <a:off x="5458667" y="3896924"/>
            <a:ext cx="268638" cy="45719"/>
          </a:xfrm>
          <a:custGeom>
            <a:avLst/>
            <a:gdLst/>
            <a:ahLst/>
            <a:cxnLst/>
            <a:rect l="l" t="t" r="r" b="b"/>
            <a:pathLst>
              <a:path w="406400" h="45085">
                <a:moveTo>
                  <a:pt x="399322" y="26047"/>
                </a:moveTo>
                <a:lnTo>
                  <a:pt x="369100" y="26047"/>
                </a:lnTo>
                <a:lnTo>
                  <a:pt x="369150" y="18605"/>
                </a:lnTo>
                <a:lnTo>
                  <a:pt x="361785" y="18548"/>
                </a:lnTo>
                <a:lnTo>
                  <a:pt x="361911" y="0"/>
                </a:lnTo>
                <a:lnTo>
                  <a:pt x="406311" y="22618"/>
                </a:lnTo>
                <a:lnTo>
                  <a:pt x="399322" y="26047"/>
                </a:lnTo>
                <a:close/>
              </a:path>
              <a:path w="406400" h="45085">
                <a:moveTo>
                  <a:pt x="361734" y="25990"/>
                </a:moveTo>
                <a:lnTo>
                  <a:pt x="0" y="23164"/>
                </a:lnTo>
                <a:lnTo>
                  <a:pt x="0" y="15735"/>
                </a:lnTo>
                <a:lnTo>
                  <a:pt x="361785" y="18548"/>
                </a:lnTo>
                <a:lnTo>
                  <a:pt x="361734" y="25990"/>
                </a:lnTo>
                <a:close/>
              </a:path>
              <a:path w="406400" h="45085">
                <a:moveTo>
                  <a:pt x="369100" y="26047"/>
                </a:moveTo>
                <a:lnTo>
                  <a:pt x="361734" y="25990"/>
                </a:lnTo>
                <a:lnTo>
                  <a:pt x="361785" y="18548"/>
                </a:lnTo>
                <a:lnTo>
                  <a:pt x="369150" y="18605"/>
                </a:lnTo>
                <a:lnTo>
                  <a:pt x="369100" y="26047"/>
                </a:lnTo>
                <a:close/>
              </a:path>
              <a:path w="406400" h="45085">
                <a:moveTo>
                  <a:pt x="361607" y="44551"/>
                </a:moveTo>
                <a:lnTo>
                  <a:pt x="361734" y="25990"/>
                </a:lnTo>
                <a:lnTo>
                  <a:pt x="399322" y="26047"/>
                </a:lnTo>
                <a:lnTo>
                  <a:pt x="361607" y="445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3482404" y="3896924"/>
            <a:ext cx="346718" cy="45719"/>
          </a:xfrm>
          <a:custGeom>
            <a:avLst/>
            <a:gdLst/>
            <a:ahLst/>
            <a:cxnLst/>
            <a:rect l="l" t="t" r="r" b="b"/>
            <a:pathLst>
              <a:path w="406400" h="45085">
                <a:moveTo>
                  <a:pt x="399322" y="26047"/>
                </a:moveTo>
                <a:lnTo>
                  <a:pt x="369100" y="26047"/>
                </a:lnTo>
                <a:lnTo>
                  <a:pt x="369150" y="18605"/>
                </a:lnTo>
                <a:lnTo>
                  <a:pt x="361785" y="18548"/>
                </a:lnTo>
                <a:lnTo>
                  <a:pt x="361911" y="0"/>
                </a:lnTo>
                <a:lnTo>
                  <a:pt x="406311" y="22618"/>
                </a:lnTo>
                <a:lnTo>
                  <a:pt x="399322" y="26047"/>
                </a:lnTo>
                <a:close/>
              </a:path>
              <a:path w="406400" h="45085">
                <a:moveTo>
                  <a:pt x="361734" y="25990"/>
                </a:moveTo>
                <a:lnTo>
                  <a:pt x="0" y="23164"/>
                </a:lnTo>
                <a:lnTo>
                  <a:pt x="0" y="15735"/>
                </a:lnTo>
                <a:lnTo>
                  <a:pt x="361785" y="18548"/>
                </a:lnTo>
                <a:lnTo>
                  <a:pt x="361734" y="25990"/>
                </a:lnTo>
                <a:close/>
              </a:path>
              <a:path w="406400" h="45085">
                <a:moveTo>
                  <a:pt x="369100" y="26047"/>
                </a:moveTo>
                <a:lnTo>
                  <a:pt x="361734" y="25990"/>
                </a:lnTo>
                <a:lnTo>
                  <a:pt x="361785" y="18548"/>
                </a:lnTo>
                <a:lnTo>
                  <a:pt x="369150" y="18605"/>
                </a:lnTo>
                <a:lnTo>
                  <a:pt x="369100" y="26047"/>
                </a:lnTo>
                <a:close/>
              </a:path>
              <a:path w="406400" h="45085">
                <a:moveTo>
                  <a:pt x="361607" y="44551"/>
                </a:moveTo>
                <a:lnTo>
                  <a:pt x="361734" y="25990"/>
                </a:lnTo>
                <a:lnTo>
                  <a:pt x="399322" y="26047"/>
                </a:lnTo>
                <a:lnTo>
                  <a:pt x="361607" y="445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/>
          <p:cNvSpPr/>
          <p:nvPr/>
        </p:nvSpPr>
        <p:spPr>
          <a:xfrm>
            <a:off x="1598448" y="3910422"/>
            <a:ext cx="321808" cy="45719"/>
          </a:xfrm>
          <a:custGeom>
            <a:avLst/>
            <a:gdLst/>
            <a:ahLst/>
            <a:cxnLst/>
            <a:rect l="l" t="t" r="r" b="b"/>
            <a:pathLst>
              <a:path w="406400" h="45085">
                <a:moveTo>
                  <a:pt x="399322" y="26047"/>
                </a:moveTo>
                <a:lnTo>
                  <a:pt x="369100" y="26047"/>
                </a:lnTo>
                <a:lnTo>
                  <a:pt x="369150" y="18605"/>
                </a:lnTo>
                <a:lnTo>
                  <a:pt x="361785" y="18548"/>
                </a:lnTo>
                <a:lnTo>
                  <a:pt x="361911" y="0"/>
                </a:lnTo>
                <a:lnTo>
                  <a:pt x="406311" y="22618"/>
                </a:lnTo>
                <a:lnTo>
                  <a:pt x="399322" y="26047"/>
                </a:lnTo>
                <a:close/>
              </a:path>
              <a:path w="406400" h="45085">
                <a:moveTo>
                  <a:pt x="361734" y="25990"/>
                </a:moveTo>
                <a:lnTo>
                  <a:pt x="0" y="23164"/>
                </a:lnTo>
                <a:lnTo>
                  <a:pt x="0" y="15735"/>
                </a:lnTo>
                <a:lnTo>
                  <a:pt x="361785" y="18548"/>
                </a:lnTo>
                <a:lnTo>
                  <a:pt x="361734" y="25990"/>
                </a:lnTo>
                <a:close/>
              </a:path>
              <a:path w="406400" h="45085">
                <a:moveTo>
                  <a:pt x="369100" y="26047"/>
                </a:moveTo>
                <a:lnTo>
                  <a:pt x="361734" y="25990"/>
                </a:lnTo>
                <a:lnTo>
                  <a:pt x="361785" y="18548"/>
                </a:lnTo>
                <a:lnTo>
                  <a:pt x="369150" y="18605"/>
                </a:lnTo>
                <a:lnTo>
                  <a:pt x="369100" y="26047"/>
                </a:lnTo>
                <a:close/>
              </a:path>
              <a:path w="406400" h="45085">
                <a:moveTo>
                  <a:pt x="361607" y="44551"/>
                </a:moveTo>
                <a:lnTo>
                  <a:pt x="361734" y="25990"/>
                </a:lnTo>
                <a:lnTo>
                  <a:pt x="399322" y="26047"/>
                </a:lnTo>
                <a:lnTo>
                  <a:pt x="361607" y="445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3"/>
          <p:cNvPicPr/>
          <p:nvPr/>
        </p:nvPicPr>
        <p:blipFill rotWithShape="1">
          <a:blip r:embed="rId3" cstate="print"/>
          <a:srcRect l="1063" t="1330" r="81667" b="2130"/>
          <a:stretch/>
        </p:blipFill>
        <p:spPr>
          <a:xfrm>
            <a:off x="143698" y="2509721"/>
            <a:ext cx="1410394" cy="326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object 3"/>
          <p:cNvPicPr/>
          <p:nvPr/>
        </p:nvPicPr>
        <p:blipFill rotWithShape="1">
          <a:blip r:embed="rId3" cstate="print"/>
          <a:srcRect l="21228" t="2710" r="61602" b="1818"/>
          <a:stretch/>
        </p:blipFill>
        <p:spPr>
          <a:xfrm>
            <a:off x="1926966" y="2509721"/>
            <a:ext cx="1548268" cy="3276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object 3"/>
          <p:cNvPicPr/>
          <p:nvPr/>
        </p:nvPicPr>
        <p:blipFill rotWithShape="1">
          <a:blip r:embed="rId3" cstate="print"/>
          <a:srcRect l="41491" t="1954" r="41041" b="3110"/>
          <a:stretch/>
        </p:blipFill>
        <p:spPr>
          <a:xfrm>
            <a:off x="3853853" y="2554413"/>
            <a:ext cx="1544934" cy="322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object 3"/>
          <p:cNvPicPr/>
          <p:nvPr/>
        </p:nvPicPr>
        <p:blipFill rotWithShape="1">
          <a:blip r:embed="rId3" cstate="print"/>
          <a:srcRect l="61854" t="2266" r="20975" b="1728"/>
          <a:stretch/>
        </p:blipFill>
        <p:spPr>
          <a:xfrm>
            <a:off x="5727305" y="2554413"/>
            <a:ext cx="1641291" cy="322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object 3"/>
          <p:cNvPicPr/>
          <p:nvPr/>
        </p:nvPicPr>
        <p:blipFill rotWithShape="1">
          <a:blip r:embed="rId3" cstate="print"/>
          <a:srcRect l="82217" t="2310" r="612" b="3289"/>
          <a:stretch/>
        </p:blipFill>
        <p:spPr>
          <a:xfrm>
            <a:off x="7725585" y="2560084"/>
            <a:ext cx="1550632" cy="321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9405" y="1107946"/>
            <a:ext cx="10472286" cy="804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виртуальная карта;</a:t>
            </a:r>
          </a:p>
          <a:p>
            <a:r>
              <a:rPr lang="ru-RU" sz="2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афиша мероприятий;</a:t>
            </a:r>
          </a:p>
          <a:p>
            <a:r>
              <a:rPr lang="ru-RU" sz="2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поиск </a:t>
            </a:r>
            <a:r>
              <a:rPr lang="ru-RU" sz="22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билетов </a:t>
            </a:r>
            <a:r>
              <a:rPr lang="ru-RU" sz="2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r>
              <a:rPr lang="ru-RU" sz="17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7486" y="1000274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124" y="2078506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24" y="4923715"/>
            <a:ext cx="2877585" cy="1847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22124" y="827772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Баланс карты – пополняется автоматически</a:t>
            </a:r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1600" y="2621035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конце года сумма неиспользованных средств сгорает </a:t>
            </a:r>
            <a:endParaRPr lang="ru-RU" sz="31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21657" y="3947628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января сумма автоматически пополняется</a:t>
            </a:r>
            <a:endParaRPr lang="ru-RU" sz="31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89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4460" y="1337829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853" y="239633"/>
            <a:ext cx="12111147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124" y="2137502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0853" y="-34875"/>
            <a:ext cx="1218081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Участники программы в </a:t>
            </a:r>
            <a:r>
              <a:rPr lang="ru-RU" sz="3600" b="1" dirty="0" err="1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Кондинском</a:t>
            </a:r>
            <a:r>
              <a:rPr lang="ru-RU" sz="36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районе:</a:t>
            </a:r>
            <a:endParaRPr lang="ru-RU" sz="36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8255" y="1463680"/>
            <a:ext cx="9392657" cy="1131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«Районный </a:t>
            </a:r>
            <a:r>
              <a:rPr lang="ru-RU" sz="25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Учинский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5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этнографический музей имени  А.Н. Хомякова», </a:t>
            </a:r>
            <a:r>
              <a:rPr lang="ru-RU" sz="2500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Половинка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1274" y="2295761"/>
            <a:ext cx="9206621" cy="1021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b="1" dirty="0" smtClean="0">
                <a:solidFill>
                  <a:srgbClr val="00FF00"/>
                </a:solidFill>
              </a:rPr>
              <a:t>            </a:t>
            </a:r>
            <a:endParaRPr lang="ru-RU" sz="3000" dirty="0">
              <a:solidFill>
                <a:srgbClr val="00FF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2124" y="2847321"/>
            <a:ext cx="9707460" cy="1035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</a:t>
            </a:r>
            <a:r>
              <a:rPr lang="ru-RU" sz="25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«Районный Дворец культуры и искусств «</a:t>
            </a:r>
            <a:r>
              <a:rPr lang="ru-RU" sz="2500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Конда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             </a:t>
            </a:r>
            <a:r>
              <a:rPr lang="ru-RU" sz="2500" i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</a:t>
            </a:r>
            <a:r>
              <a:rPr lang="ru-RU" sz="2500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Междуреченский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500" dirty="0">
              <a:solidFill>
                <a:srgbClr val="00FF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0853" y="4079160"/>
            <a:ext cx="9707460" cy="114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</a:t>
            </a:r>
            <a:r>
              <a:rPr lang="ru-RU" sz="25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краеведческий музей имени Нины Степановны </a:t>
            </a:r>
            <a:r>
              <a:rPr lang="ru-RU" sz="25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Цехновой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500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2500" i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Кондинское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500" dirty="0">
              <a:solidFill>
                <a:srgbClr val="00FF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0853" y="5419760"/>
            <a:ext cx="9707460" cy="82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</a:t>
            </a:r>
            <a:r>
              <a:rPr lang="ru-RU" sz="25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культуры и молодежи «Камертон</a:t>
            </a:r>
            <a:r>
              <a:rPr lang="ru-RU" sz="25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500" dirty="0" smtClean="0">
                <a:solidFill>
                  <a:srgbClr val="00FF00"/>
                </a:solidFill>
              </a:rPr>
              <a:t>,                                  </a:t>
            </a:r>
            <a:r>
              <a:rPr lang="ru-RU" sz="2500" i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</a:t>
            </a:r>
            <a:r>
              <a:rPr lang="ru-RU" sz="2500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500" i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Куминский</a:t>
            </a:r>
            <a:endParaRPr lang="ru-RU" sz="2500" i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517" y="1027906"/>
            <a:ext cx="8191099" cy="4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                  </a:t>
            </a:r>
            <a:endParaRPr lang="ru-RU" sz="6200" b="1" dirty="0" smtClean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124" y="2137502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137" y="104210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1273" y="149265"/>
            <a:ext cx="9870780" cy="1382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«Районный </a:t>
            </a:r>
            <a:r>
              <a:rPr lang="ru-RU" sz="32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Учинский</a:t>
            </a:r>
            <a:r>
              <a:rPr 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</a:t>
            </a:r>
            <a:r>
              <a:rPr 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этнографический музей имени  А.Н. Хомякова»</a:t>
            </a:r>
            <a:endParaRPr lang="ru-RU" sz="3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1274" y="1551335"/>
            <a:ext cx="9206621" cy="1493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500" b="1" dirty="0" smtClean="0">
                <a:solidFill>
                  <a:srgbClr val="00FF00"/>
                </a:solidFill>
              </a:rPr>
              <a:t>            п</a:t>
            </a:r>
            <a:r>
              <a:rPr lang="ru-RU" sz="2500" b="1" dirty="0">
                <a:solidFill>
                  <a:srgbClr val="00FF00"/>
                </a:solidFill>
              </a:rPr>
              <a:t>. Половинка</a:t>
            </a:r>
            <a:r>
              <a:rPr lang="ru-RU" sz="2500" dirty="0">
                <a:solidFill>
                  <a:srgbClr val="00FF00"/>
                </a:solidFill>
              </a:rPr>
              <a:t>, улица Рыбников, </a:t>
            </a:r>
            <a:endParaRPr lang="ru-RU" sz="2500" dirty="0" smtClean="0">
              <a:solidFill>
                <a:srgbClr val="00FF00"/>
              </a:solidFill>
            </a:endParaRP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телефон </a:t>
            </a:r>
            <a:r>
              <a:rPr lang="ru-RU" sz="2500" dirty="0">
                <a:solidFill>
                  <a:srgbClr val="00FF00"/>
                </a:solidFill>
              </a:rPr>
              <a:t>для </a:t>
            </a:r>
            <a:r>
              <a:rPr lang="ru-RU" sz="2500" dirty="0" smtClean="0">
                <a:solidFill>
                  <a:srgbClr val="00FF00"/>
                </a:solidFill>
              </a:rPr>
              <a:t>справок: </a:t>
            </a:r>
            <a:r>
              <a:rPr lang="ru-RU" sz="2500" dirty="0">
                <a:solidFill>
                  <a:srgbClr val="00FF00"/>
                </a:solidFill>
              </a:rPr>
              <a:t>+</a:t>
            </a:r>
            <a:r>
              <a:rPr lang="ru-RU" sz="2500" dirty="0" smtClean="0">
                <a:solidFill>
                  <a:srgbClr val="00FF00"/>
                </a:solidFill>
              </a:rPr>
              <a:t>7 (34677) 54-471, 54-691, </a:t>
            </a: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 группа в социальной сети </a:t>
            </a:r>
            <a:r>
              <a:rPr lang="ru-RU" sz="2500" dirty="0" err="1" smtClean="0">
                <a:solidFill>
                  <a:srgbClr val="00FF00"/>
                </a:solidFill>
              </a:rPr>
              <a:t>ВКонтакте</a:t>
            </a:r>
            <a:r>
              <a:rPr lang="ru-RU" sz="2500" u="sng" dirty="0" smtClean="0">
                <a:solidFill>
                  <a:srgbClr val="00FF00"/>
                </a:solidFill>
              </a:rPr>
              <a:t>  </a:t>
            </a:r>
            <a:endParaRPr lang="ru-RU" sz="2500" dirty="0">
              <a:solidFill>
                <a:srgbClr val="00FF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1275" y="3102156"/>
            <a:ext cx="9707460" cy="3451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FF00"/>
                </a:solidFill>
              </a:rPr>
              <a:t>     - ЭКСКУРСИИ</a:t>
            </a:r>
          </a:p>
          <a:p>
            <a:r>
              <a:rPr lang="ru-RU" sz="2800" b="1" dirty="0" smtClean="0">
                <a:solidFill>
                  <a:srgbClr val="00FF00"/>
                </a:solidFill>
              </a:rPr>
              <a:t>     - ИГРОВЫЕ ПРОГРАММЫ;</a:t>
            </a:r>
          </a:p>
          <a:p>
            <a:r>
              <a:rPr lang="ru-RU" sz="2800" b="1" dirty="0" smtClean="0">
                <a:solidFill>
                  <a:srgbClr val="00FF00"/>
                </a:solidFill>
              </a:rPr>
              <a:t>     - ИНТЕРАКТИВНЫЕ ПРОГРАММЫ</a:t>
            </a:r>
          </a:p>
          <a:p>
            <a:r>
              <a:rPr lang="ru-RU" sz="2800" b="1" dirty="0" smtClean="0">
                <a:solidFill>
                  <a:srgbClr val="00FF00"/>
                </a:solidFill>
              </a:rPr>
              <a:t>     - МАСТЕР-КЛАССЫ               </a:t>
            </a:r>
          </a:p>
          <a:p>
            <a:r>
              <a:rPr lang="ru-RU" sz="2800" b="1" dirty="0">
                <a:solidFill>
                  <a:srgbClr val="00FF00"/>
                </a:solidFill>
              </a:rPr>
              <a:t> </a:t>
            </a:r>
            <a:r>
              <a:rPr lang="ru-RU" sz="2800" b="1" dirty="0" smtClean="0">
                <a:solidFill>
                  <a:srgbClr val="00FF00"/>
                </a:solidFill>
              </a:rPr>
              <a:t>                                                                                 </a:t>
            </a:r>
            <a:r>
              <a:rPr lang="ru-RU" sz="2800" b="1" dirty="0">
                <a:solidFill>
                  <a:srgbClr val="00FF00"/>
                </a:solidFill>
              </a:rPr>
              <a:t>Купить билет</a:t>
            </a:r>
            <a:endParaRPr lang="ru-RU" sz="2800" dirty="0">
              <a:solidFill>
                <a:srgbClr val="00FF00"/>
              </a:solidFill>
            </a:endParaRPr>
          </a:p>
          <a:p>
            <a:r>
              <a:rPr lang="ru-RU" sz="2800" b="1" dirty="0">
                <a:solidFill>
                  <a:srgbClr val="00FF00"/>
                </a:solidFill>
              </a:rPr>
              <a:t> </a:t>
            </a:r>
            <a:endParaRPr lang="ru-RU" sz="2500" dirty="0">
              <a:solidFill>
                <a:srgbClr val="00FF00"/>
              </a:solidFill>
            </a:endParaRPr>
          </a:p>
          <a:p>
            <a:endParaRPr lang="ru-RU" sz="2300" dirty="0">
              <a:solidFill>
                <a:srgbClr val="00FF00"/>
              </a:solidFill>
            </a:endParaRPr>
          </a:p>
        </p:txBody>
      </p:sp>
      <p:pic>
        <p:nvPicPr>
          <p:cNvPr id="13" name="Рисунок 12" descr="http://qrcoder.ru/code/?https%3A%2F%2Fvmuzey.com%2Fmuseum%2Fuchinskiy-muzey&amp;4&amp;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781" r="11121" b="12077"/>
          <a:stretch/>
        </p:blipFill>
        <p:spPr bwMode="auto">
          <a:xfrm>
            <a:off x="7002919" y="3546619"/>
            <a:ext cx="1702136" cy="1525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8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124" y="2137502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137" y="104210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9924" y="21995"/>
            <a:ext cx="11448090" cy="975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«Районный Дворец культуры и искусств «</a:t>
            </a:r>
            <a:r>
              <a:rPr lang="ru-RU" sz="32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Конда</a:t>
            </a:r>
            <a:r>
              <a:rPr lang="ru-RU" sz="32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7770" y="1102590"/>
            <a:ext cx="9420669" cy="1453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b="1" dirty="0" smtClean="0">
                <a:solidFill>
                  <a:srgbClr val="00FF00"/>
                </a:solidFill>
              </a:rPr>
              <a:t>            </a:t>
            </a:r>
            <a:r>
              <a:rPr lang="ru-RU" sz="2500" b="1" dirty="0" err="1" smtClean="0">
                <a:solidFill>
                  <a:srgbClr val="00FF00"/>
                </a:solidFill>
              </a:rPr>
              <a:t>пгт</a:t>
            </a:r>
            <a:r>
              <a:rPr lang="ru-RU" sz="2500" b="1" dirty="0" smtClean="0">
                <a:solidFill>
                  <a:srgbClr val="00FF00"/>
                </a:solidFill>
              </a:rPr>
              <a:t>. Междуреченский</a:t>
            </a:r>
            <a:r>
              <a:rPr lang="ru-RU" sz="2500" dirty="0" smtClean="0">
                <a:solidFill>
                  <a:srgbClr val="00FF00"/>
                </a:solidFill>
              </a:rPr>
              <a:t>, </a:t>
            </a:r>
            <a:r>
              <a:rPr lang="ru-RU" sz="2500" dirty="0">
                <a:solidFill>
                  <a:srgbClr val="00FF00"/>
                </a:solidFill>
              </a:rPr>
              <a:t>улица </a:t>
            </a:r>
            <a:r>
              <a:rPr lang="ru-RU" sz="2500" dirty="0" smtClean="0">
                <a:solidFill>
                  <a:srgbClr val="00FF00"/>
                </a:solidFill>
              </a:rPr>
              <a:t>Волгоградская, д. 11 </a:t>
            </a: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телефон </a:t>
            </a:r>
            <a:r>
              <a:rPr lang="ru-RU" sz="2500" dirty="0">
                <a:solidFill>
                  <a:srgbClr val="00FF00"/>
                </a:solidFill>
              </a:rPr>
              <a:t>для </a:t>
            </a:r>
            <a:r>
              <a:rPr lang="ru-RU" sz="2500" dirty="0" smtClean="0">
                <a:solidFill>
                  <a:srgbClr val="00FF00"/>
                </a:solidFill>
              </a:rPr>
              <a:t>справок: </a:t>
            </a:r>
            <a:r>
              <a:rPr lang="ru-RU" sz="2500" dirty="0">
                <a:solidFill>
                  <a:srgbClr val="00FF00"/>
                </a:solidFill>
              </a:rPr>
              <a:t>+</a:t>
            </a:r>
            <a:r>
              <a:rPr lang="ru-RU" sz="2500" dirty="0" smtClean="0">
                <a:solidFill>
                  <a:srgbClr val="00FF00"/>
                </a:solidFill>
              </a:rPr>
              <a:t>7 (34677) 41-737, 34-036 </a:t>
            </a: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731" t="5808" r="5556" b="5478"/>
          <a:stretch/>
        </p:blipFill>
        <p:spPr>
          <a:xfrm>
            <a:off x="8052047" y="2396054"/>
            <a:ext cx="1221644" cy="1221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562" t="1873" r="962" b="1"/>
          <a:stretch/>
        </p:blipFill>
        <p:spPr>
          <a:xfrm>
            <a:off x="8198873" y="4211088"/>
            <a:ext cx="1199187" cy="105477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8996" y="4444049"/>
            <a:ext cx="6250165" cy="1911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00FF00"/>
                </a:solidFill>
              </a:rPr>
              <a:t>Кинопоказы:</a:t>
            </a:r>
            <a:endParaRPr lang="ru-RU" sz="2500" dirty="0" smtClean="0">
              <a:solidFill>
                <a:srgbClr val="00FF00"/>
              </a:solidFill>
            </a:endParaRPr>
          </a:p>
          <a:p>
            <a:r>
              <a:rPr lang="ru-RU" sz="2000" b="1" dirty="0" smtClean="0">
                <a:solidFill>
                  <a:srgbClr val="00FF00"/>
                </a:solidFill>
              </a:rPr>
              <a:t>Информация по кинопоказам размещена:</a:t>
            </a:r>
          </a:p>
          <a:p>
            <a:r>
              <a:rPr lang="ru-RU" sz="2000" b="1" dirty="0">
                <a:solidFill>
                  <a:srgbClr val="00FF00"/>
                </a:solidFill>
              </a:rPr>
              <a:t> </a:t>
            </a:r>
            <a:r>
              <a:rPr lang="ru-RU" sz="2000" b="1" dirty="0" smtClean="0">
                <a:solidFill>
                  <a:srgbClr val="00FF00"/>
                </a:solidFill>
              </a:rPr>
              <a:t>- в </a:t>
            </a:r>
            <a:r>
              <a:rPr lang="ru-RU" sz="2000" b="1" dirty="0">
                <a:solidFill>
                  <a:srgbClr val="00FF00"/>
                </a:solidFill>
              </a:rPr>
              <a:t>социальной сети </a:t>
            </a:r>
            <a:r>
              <a:rPr lang="ru-RU" sz="2000" b="1" dirty="0" err="1" smtClean="0">
                <a:solidFill>
                  <a:srgbClr val="00FF00"/>
                </a:solidFill>
              </a:rPr>
              <a:t>Вконтакте</a:t>
            </a:r>
            <a:r>
              <a:rPr lang="ru-RU" sz="2000" b="1" dirty="0" smtClean="0">
                <a:solidFill>
                  <a:srgbClr val="00FF00"/>
                </a:solidFill>
              </a:rPr>
              <a:t>, сообщество «Киноманы </a:t>
            </a:r>
            <a:r>
              <a:rPr lang="ru-RU" sz="2000" b="1" dirty="0" err="1" smtClean="0">
                <a:solidFill>
                  <a:srgbClr val="00FF00"/>
                </a:solidFill>
              </a:rPr>
              <a:t>Конды</a:t>
            </a:r>
            <a:r>
              <a:rPr lang="ru-RU" sz="2000" b="1" dirty="0" smtClean="0">
                <a:solidFill>
                  <a:srgbClr val="00FF00"/>
                </a:solidFill>
              </a:rPr>
              <a:t>»,;</a:t>
            </a:r>
          </a:p>
          <a:p>
            <a:r>
              <a:rPr lang="ru-RU" sz="2000" b="1" dirty="0" smtClean="0">
                <a:solidFill>
                  <a:srgbClr val="00FF00"/>
                </a:solidFill>
              </a:rPr>
              <a:t> - официальном сайте Районного Дворца культуры</a:t>
            </a:r>
          </a:p>
          <a:p>
            <a:r>
              <a:rPr lang="ru-RU" sz="2800" b="1" dirty="0">
                <a:solidFill>
                  <a:srgbClr val="00FF00"/>
                </a:solidFill>
              </a:rPr>
              <a:t> </a:t>
            </a:r>
            <a:endParaRPr lang="ru-RU" sz="3000" dirty="0">
              <a:solidFill>
                <a:srgbClr val="00FF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20745" y="3759728"/>
            <a:ext cx="1955441" cy="39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b="1" dirty="0" smtClean="0">
                <a:solidFill>
                  <a:srgbClr val="00FF00"/>
                </a:solidFill>
              </a:rPr>
              <a:t> Купить билет</a:t>
            </a:r>
            <a:r>
              <a:rPr lang="ru-RU" sz="2000" dirty="0" smtClean="0">
                <a:solidFill>
                  <a:srgbClr val="00FF00"/>
                </a:solidFill>
              </a:rPr>
              <a:t> </a:t>
            </a: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79337" t="77195" r="9264" b="9320"/>
          <a:stretch/>
        </p:blipFill>
        <p:spPr>
          <a:xfrm rot="480236">
            <a:off x="5866218" y="4522221"/>
            <a:ext cx="2235046" cy="148729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8692" t="16018" r="10082" b="7334"/>
          <a:stretch/>
        </p:blipFill>
        <p:spPr>
          <a:xfrm>
            <a:off x="3630907" y="2190939"/>
            <a:ext cx="3625321" cy="192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2" y="2334647"/>
            <a:ext cx="3343979" cy="20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710"/>
          <a:stretch/>
        </p:blipFill>
        <p:spPr>
          <a:xfrm>
            <a:off x="8423090" y="1254903"/>
            <a:ext cx="3768910" cy="56030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345" y="5586461"/>
            <a:ext cx="8556357" cy="103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solidFill>
                  <a:srgbClr val="00FF00"/>
                </a:solidFill>
              </a:rPr>
              <a:t>- </a:t>
            </a:r>
            <a:r>
              <a:rPr lang="ru-RU" sz="1500" b="1" dirty="0" smtClean="0">
                <a:solidFill>
                  <a:srgbClr val="00FF00"/>
                </a:solidFill>
              </a:rPr>
              <a:t>ЭКСКУРСИИ        </a:t>
            </a:r>
            <a:r>
              <a:rPr lang="ru-RU" sz="1500" b="1" dirty="0">
                <a:solidFill>
                  <a:srgbClr val="00FF00"/>
                </a:solidFill>
              </a:rPr>
              <a:t>- МАСТЕР-КЛАССЫ            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138" y="239633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3483" y="2046676"/>
            <a:ext cx="9315772" cy="35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137" y="104210"/>
            <a:ext cx="10472286" cy="117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>
              <a:solidFill>
                <a:srgbClr val="00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850" y="174576"/>
            <a:ext cx="9490534" cy="9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 «</a:t>
            </a:r>
            <a:r>
              <a:rPr lang="ru-RU" sz="3200" b="1" dirty="0">
                <a:solidFill>
                  <a:srgbClr val="00FF00"/>
                </a:solidFill>
              </a:rPr>
              <a:t>Районный краеведческий музей имени Нины Степановны </a:t>
            </a:r>
            <a:r>
              <a:rPr lang="ru-RU" sz="3200" b="1" dirty="0" err="1">
                <a:solidFill>
                  <a:srgbClr val="00FF00"/>
                </a:solidFill>
              </a:rPr>
              <a:t>Цехновой</a:t>
            </a:r>
            <a:r>
              <a:rPr lang="ru-RU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                    </a:t>
            </a:r>
            <a:endParaRPr lang="ru-RU" sz="3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3125" y="721621"/>
            <a:ext cx="8499089" cy="180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000" b="1" dirty="0" smtClean="0">
                <a:solidFill>
                  <a:srgbClr val="00FF00"/>
                </a:solidFill>
              </a:rPr>
              <a:t>            </a:t>
            </a:r>
            <a:r>
              <a:rPr lang="ru-RU" sz="2500" b="1" dirty="0" smtClean="0">
                <a:solidFill>
                  <a:srgbClr val="00FF00"/>
                </a:solidFill>
              </a:rPr>
              <a:t>п. </a:t>
            </a:r>
            <a:r>
              <a:rPr lang="ru-RU" sz="2500" b="1" dirty="0" err="1" smtClean="0">
                <a:solidFill>
                  <a:srgbClr val="00FF00"/>
                </a:solidFill>
              </a:rPr>
              <a:t>Кондинское</a:t>
            </a:r>
            <a:r>
              <a:rPr lang="ru-RU" sz="2500" dirty="0" smtClean="0">
                <a:solidFill>
                  <a:srgbClr val="00FF00"/>
                </a:solidFill>
              </a:rPr>
              <a:t>, </a:t>
            </a:r>
            <a:r>
              <a:rPr lang="ru-RU" sz="2500" dirty="0">
                <a:solidFill>
                  <a:srgbClr val="00FF00"/>
                </a:solidFill>
              </a:rPr>
              <a:t>улица </a:t>
            </a:r>
            <a:r>
              <a:rPr lang="ru-RU" sz="2500" dirty="0" smtClean="0">
                <a:solidFill>
                  <a:srgbClr val="00FF00"/>
                </a:solidFill>
              </a:rPr>
              <a:t>Первомайская, д. 12 </a:t>
            </a: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телефон </a:t>
            </a:r>
            <a:r>
              <a:rPr lang="ru-RU" sz="2500" dirty="0">
                <a:solidFill>
                  <a:srgbClr val="00FF00"/>
                </a:solidFill>
              </a:rPr>
              <a:t>для </a:t>
            </a:r>
            <a:r>
              <a:rPr lang="ru-RU" sz="2500" dirty="0" smtClean="0">
                <a:solidFill>
                  <a:srgbClr val="00FF00"/>
                </a:solidFill>
              </a:rPr>
              <a:t>справок: </a:t>
            </a:r>
            <a:r>
              <a:rPr lang="ru-RU" sz="2500" dirty="0">
                <a:solidFill>
                  <a:srgbClr val="00FF00"/>
                </a:solidFill>
              </a:rPr>
              <a:t>+</a:t>
            </a:r>
            <a:r>
              <a:rPr lang="ru-RU" sz="2500" dirty="0" smtClean="0">
                <a:solidFill>
                  <a:srgbClr val="00FF00"/>
                </a:solidFill>
              </a:rPr>
              <a:t>7 (34677) 21-586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  <p:pic>
        <p:nvPicPr>
          <p:cNvPr id="14" name="Рисунок 13" descr="C:\Users\020407\Desktop\qr-code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6933" r="6917" b="6843"/>
          <a:stretch/>
        </p:blipFill>
        <p:spPr bwMode="auto">
          <a:xfrm>
            <a:off x="7308111" y="3699625"/>
            <a:ext cx="1480237" cy="1309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093" t="11522" r="16334" b="4595"/>
          <a:stretch/>
        </p:blipFill>
        <p:spPr>
          <a:xfrm>
            <a:off x="433137" y="2229764"/>
            <a:ext cx="4834213" cy="3375614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191028" y="5217466"/>
            <a:ext cx="1844330" cy="307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b="1" dirty="0" smtClean="0">
                <a:solidFill>
                  <a:srgbClr val="00FF00"/>
                </a:solidFill>
              </a:rPr>
              <a:t> Купить билет</a:t>
            </a:r>
            <a:r>
              <a:rPr lang="ru-RU" sz="2000" dirty="0" smtClean="0">
                <a:solidFill>
                  <a:srgbClr val="00FF00"/>
                </a:solidFill>
              </a:rPr>
              <a:t> </a:t>
            </a:r>
          </a:p>
          <a:p>
            <a:pPr fontAlgn="base"/>
            <a:r>
              <a:rPr lang="ru-RU" sz="2500" dirty="0" smtClean="0">
                <a:solidFill>
                  <a:srgbClr val="00FF00"/>
                </a:solidFill>
              </a:rPr>
              <a:t>             </a:t>
            </a:r>
            <a:endParaRPr lang="ru-RU" sz="25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483</Words>
  <Application>Microsoft Office PowerPoint</Application>
  <PresentationFormat>Произвольный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Рубкалева Анна Владимировна</dc:creator>
  <cp:lastModifiedBy>021903</cp:lastModifiedBy>
  <cp:revision>165</cp:revision>
  <dcterms:created xsi:type="dcterms:W3CDTF">2021-11-17T03:57:30Z</dcterms:created>
  <dcterms:modified xsi:type="dcterms:W3CDTF">2024-05-29T09:18:09Z</dcterms:modified>
</cp:coreProperties>
</file>